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65" r:id="rId4"/>
    <p:sldId id="321" r:id="rId5"/>
    <p:sldId id="322" r:id="rId6"/>
    <p:sldId id="268" r:id="rId7"/>
    <p:sldId id="324" r:id="rId8"/>
    <p:sldId id="276" r:id="rId9"/>
    <p:sldId id="271" r:id="rId10"/>
    <p:sldId id="272" r:id="rId11"/>
    <p:sldId id="273" r:id="rId12"/>
    <p:sldId id="277" r:id="rId13"/>
    <p:sldId id="278" r:id="rId14"/>
    <p:sldId id="279" r:id="rId15"/>
    <p:sldId id="325" r:id="rId16"/>
    <p:sldId id="281" r:id="rId17"/>
    <p:sldId id="326" r:id="rId18"/>
    <p:sldId id="283" r:id="rId19"/>
    <p:sldId id="284" r:id="rId20"/>
    <p:sldId id="330" r:id="rId21"/>
    <p:sldId id="328" r:id="rId22"/>
    <p:sldId id="286" r:id="rId23"/>
    <p:sldId id="331" r:id="rId24"/>
    <p:sldId id="289" r:id="rId25"/>
    <p:sldId id="290" r:id="rId26"/>
    <p:sldId id="287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6"/>
    <p:restoredTop sz="94666"/>
  </p:normalViewPr>
  <p:slideViewPr>
    <p:cSldViewPr snapToGrid="0" snapToObjects="1">
      <p:cViewPr varScale="1">
        <p:scale>
          <a:sx n="105" d="100"/>
          <a:sy n="105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7711A-4A73-C040-A61C-17BCC74FC304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EDBF1-AE01-1F43-827A-65EE1CBC0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568DF9-DD50-234A-A347-BCB52FC8241F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094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71E4B2-5919-5345-8DBD-9A7956B59618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77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F3BFE1-51C2-D544-BDE2-F95E61F9ABB6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75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9B29AC-0D0C-6F4B-A9FC-CBD47E99384D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97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EA9006-CE3E-844C-AEFE-6755E4B36C7B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26C030-5153-744D-9659-2AD8B132C0E4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002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26C030-5153-744D-9659-2AD8B132C0E4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26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4529A4-6FC7-3949-911A-568BE6542A9E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06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4AEB6-8200-D541-804D-64591E7E8F1E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1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55C1C-7F1E-2A47-BF12-4E0C9582B69F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25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72685-167D-2E4F-B545-67383AC0935D}" type="slidenum">
              <a:rPr lang="en-US" altLang="en-US" sz="1300"/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9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E0B55A-81C0-F94B-8A13-0AB98BCBD8AB}" type="slidenum">
              <a:rPr lang="en-US" altLang="en-US" sz="13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FFBCCD-0D1D-1748-8E07-A1CC3FC135B6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8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D302B3-3F3D-B44E-9457-3AFC7C19D4C3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0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875450-C84D-784E-88FD-07851A8BAA59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1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2D46D9-A01C-EB43-9F27-D8A76CCAE1C8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14B18D-63E4-4940-913E-3A773B9575B6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60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8CCED2-A922-DE47-8DF7-A09DDC992724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89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9F358D-C892-DF4D-A3FB-DEEA9F695D13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60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4457-7075-4042-9DF2-E41E1C8E6569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709F-E1AD-8640-9A3F-E14F0856C8C8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9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C1D1-D5A2-FB4D-BA38-CDEF1F0F0452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BDDE-E5F7-904B-B9A8-2DEC7F5D674A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AAC-ED76-084E-8C64-C0A5C4C4AB53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83BD-0665-1040-AB81-37793529F060}" type="datetime1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D385-9816-0847-B7A7-D40A27292564}" type="datetime1">
              <a:rPr lang="en-US" smtClean="0"/>
              <a:t>12/9/20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7722-AF07-7D45-9A71-4A3D2F1BA3DC}" type="datetime1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39D3-CCB0-2840-B97E-D1FB7948CAF3}" type="datetime1">
              <a:rPr lang="en-US" smtClean="0"/>
              <a:t>12/9/20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3AB9-96F7-BA46-A8FF-F2CBD2BB43CA}" type="datetime1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94E4-163E-894B-B5B3-064DBD5B97B6}" type="datetime1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5FAC-B267-4142-BF6C-25C3D8916DAF}" type="datetime1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2530-124F-9B4A-9C6F-AA425787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5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CS246: Refresh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37521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Change Interval</a:t>
            </a:r>
          </a:p>
        </p:txBody>
      </p:sp>
      <p:pic>
        <p:nvPicPr>
          <p:cNvPr id="19461" name="Picture 3" descr="www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384300"/>
            <a:ext cx="715645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 rot="-5400000">
            <a:off x="1266032" y="3350420"/>
            <a:ext cx="189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fraction of pages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3C32C-DFC7-F346-B3BC-2E6262C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Change Interval </a:t>
            </a:r>
            <a:br>
              <a:rPr lang="en-US" altLang="en-US"/>
            </a:br>
            <a:r>
              <a:rPr lang="en-US" altLang="en-US"/>
              <a:t>	— By Domain</a:t>
            </a:r>
          </a:p>
        </p:txBody>
      </p:sp>
      <p:pic>
        <p:nvPicPr>
          <p:cNvPr id="20485" name="Picture 3" descr="www-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4" y="1557339"/>
            <a:ext cx="8656637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 rot="-5400000">
            <a:off x="929482" y="3347245"/>
            <a:ext cx="189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fraction of pages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9E1DA-43B5-9F4E-8796-43EC1B06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3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Change Interval of Pages</a:t>
            </a:r>
          </a:p>
        </p:txBody>
      </p:sp>
      <p:pic>
        <p:nvPicPr>
          <p:cNvPr id="24581" name="Picture 3" descr="www-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00201"/>
            <a:ext cx="8413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7577138" y="1436689"/>
            <a:ext cx="2151062" cy="1019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for pages that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change every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10 days on average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7858126" y="6148389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interval in days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 rot="-5400000">
            <a:off x="998539" y="2225676"/>
            <a:ext cx="213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fraction of changes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with given interval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4378325" y="4371975"/>
            <a:ext cx="197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5050"/>
                </a:solidFill>
                <a:latin typeface="Times New Roman" charset="0"/>
              </a:rPr>
              <a:t>Poisson model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24586" name="Freeform 8"/>
          <p:cNvSpPr>
            <a:spLocks/>
          </p:cNvSpPr>
          <p:nvPr/>
        </p:nvSpPr>
        <p:spPr bwMode="auto">
          <a:xfrm>
            <a:off x="6400800" y="4254500"/>
            <a:ext cx="787400" cy="355600"/>
          </a:xfrm>
          <a:custGeom>
            <a:avLst/>
            <a:gdLst>
              <a:gd name="T0" fmla="*/ 0 w 496"/>
              <a:gd name="T1" fmla="*/ 544353750 h 224"/>
              <a:gd name="T2" fmla="*/ 524192500 w 496"/>
              <a:gd name="T3" fmla="*/ 544353750 h 224"/>
              <a:gd name="T4" fmla="*/ 846772500 w 496"/>
              <a:gd name="T5" fmla="*/ 423386250 h 224"/>
              <a:gd name="T6" fmla="*/ 1249997500 w 496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224"/>
              <a:gd name="T14" fmla="*/ 496 w 496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224">
                <a:moveTo>
                  <a:pt x="0" y="216"/>
                </a:moveTo>
                <a:cubicBezTo>
                  <a:pt x="76" y="220"/>
                  <a:pt x="152" y="224"/>
                  <a:pt x="208" y="216"/>
                </a:cubicBezTo>
                <a:cubicBezTo>
                  <a:pt x="264" y="208"/>
                  <a:pt x="288" y="204"/>
                  <a:pt x="336" y="168"/>
                </a:cubicBezTo>
                <a:cubicBezTo>
                  <a:pt x="384" y="132"/>
                  <a:pt x="440" y="66"/>
                  <a:pt x="496" y="0"/>
                </a:cubicBezTo>
              </a:path>
            </a:pathLst>
          </a:custGeom>
          <a:noFill/>
          <a:ln w="28575" cap="flat" cmpd="sng">
            <a:solidFill>
              <a:srgbClr val="FF505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2C5ED-5018-BE44-8118-7FC2A41E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Poisson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Seems to be good for the pages whose change frequencies are in the range of once every week through once every month</a:t>
            </a:r>
          </a:p>
          <a:p>
            <a:pPr lvl="1"/>
            <a:r>
              <a:rPr lang="en-US" altLang="en-US" dirty="0"/>
              <a:t>The range can could be verified using the available dataset </a:t>
            </a:r>
          </a:p>
          <a:p>
            <a:pPr eaLnBrk="1" hangingPunct="1"/>
            <a:r>
              <a:rPr lang="en-US" altLang="en-US" dirty="0"/>
              <a:t>Q: But Is the Poisson model correct in general?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9C884-B037-F44F-BB40-35A8D9AD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1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Question on Poisson Model</a:t>
            </a:r>
          </a:p>
        </p:txBody>
      </p:sp>
      <p:pic>
        <p:nvPicPr>
          <p:cNvPr id="26629" name="Picture 4" descr="img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138" y="2501900"/>
            <a:ext cx="8915400" cy="324485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3641E-DD85-E848-BB74-837F1AD6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8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Page Refresh Policy as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Given pages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whose changes follow Poisson processes of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respectively, find a “refresh policy” that maximizes the time-averaged freshness (or age) of the collection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			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altLang="en-US" sz="2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i="1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800" i="1">
                            <a:latin typeface="Cambria Math" charset="0"/>
                          </a:rPr>
                          <m:t>𝑖</m:t>
                        </m:r>
                        <m:r>
                          <a:rPr lang="en-US" altLang="en-US" sz="28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8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</m:acc>
                        <m:r>
                          <a:rPr lang="en-US" altLang="en-US" sz="2800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800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Q: What is the “refresh policy”? What things do we need to decide for a “page refresh policy”?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9B371-2A5A-524C-AB51-65FFCD80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Refresh Policies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Refresh order</a:t>
            </a:r>
          </a:p>
          <a:p>
            <a:pPr lvl="1"/>
            <a:r>
              <a:rPr lang="en-US" altLang="en-US" dirty="0"/>
              <a:t>In what order?</a:t>
            </a:r>
          </a:p>
          <a:p>
            <a:pPr eaLnBrk="1" hangingPunct="1"/>
            <a:r>
              <a:rPr lang="en-US" altLang="en-US" dirty="0"/>
              <a:t>Refresh frequency</a:t>
            </a:r>
          </a:p>
          <a:p>
            <a:pPr lvl="1" eaLnBrk="1" hangingPunct="1"/>
            <a:r>
              <a:rPr lang="en-US" altLang="en-US" dirty="0"/>
              <a:t>How often to refresh?</a:t>
            </a:r>
          </a:p>
          <a:p>
            <a:pPr eaLnBrk="1" hangingPunct="1"/>
            <a:r>
              <a:rPr lang="en-US" altLang="en-US" dirty="0"/>
              <a:t>Refresh points</a:t>
            </a:r>
          </a:p>
          <a:p>
            <a:pPr lvl="1" eaLnBrk="1" hangingPunct="1"/>
            <a:r>
              <a:rPr lang="en-US" altLang="en-US" dirty="0"/>
              <a:t>Exactly when to refresh?</a:t>
            </a:r>
          </a:p>
          <a:p>
            <a:pPr eaLnBrk="1" hangingPunct="1"/>
            <a:r>
              <a:rPr lang="en-US" altLang="en-US" dirty="0"/>
              <a:t>Resource allocation</a:t>
            </a:r>
          </a:p>
          <a:p>
            <a:pPr lvl="1" eaLnBrk="1" hangingPunct="1"/>
            <a:r>
              <a:rPr lang="en-US" altLang="en-US" dirty="0"/>
              <a:t>How often each page?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23C76-BC48-5B45-8643-9EE5A6F3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Fixed order</a:t>
                </a:r>
              </a:p>
              <a:p>
                <a:pPr marL="742950" lvl="1" indent="-285750"/>
                <a:r>
                  <a:rPr lang="en-US" altLang="en-US" dirty="0"/>
                  <a:t>Example: Explicit list of URLs to visit</a:t>
                </a:r>
              </a:p>
              <a:p>
                <a:r>
                  <a:rPr lang="en-US" altLang="en-US" dirty="0"/>
                  <a:t>Random Order</a:t>
                </a:r>
              </a:p>
              <a:p>
                <a:pPr marL="742950" lvl="1" indent="-285750"/>
                <a:r>
                  <a:rPr lang="en-US" altLang="en-US" dirty="0"/>
                  <a:t>Example: Start from seed URLs &amp; follow links</a:t>
                </a:r>
              </a:p>
              <a:p>
                <a:r>
                  <a:rPr lang="en-US" altLang="en-US" dirty="0"/>
                  <a:t>Purely Random</a:t>
                </a:r>
              </a:p>
              <a:p>
                <a:pPr marL="742950" lvl="1" indent="-285750"/>
                <a:r>
                  <a:rPr lang="en-US" altLang="en-US" dirty="0"/>
                  <a:t>Example: Refresh pages on demand, as requested by user</a:t>
                </a:r>
              </a:p>
              <a:p>
                <a:pPr marL="285750" indent="-285750"/>
                <a:endParaRPr lang="en-US" altLang="en-US" dirty="0"/>
              </a:p>
              <a:p>
                <a:pPr marL="285750" indent="-285750"/>
                <a:r>
                  <a:rPr lang="en-US" altLang="en-US" dirty="0"/>
                  <a:t>Let us assume that all pages change at the same rate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altLang="en-US" dirty="0"/>
                  <a:t>, we refresh pages at the same rate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altLang="en-US" dirty="0"/>
                  <a:t> and see how freshness (or age) change depending on the choice of refresh order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683374" y="1295400"/>
            <a:ext cx="1284288" cy="1524000"/>
            <a:chOff x="527" y="2864"/>
            <a:chExt cx="809" cy="96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88" y="2896"/>
              <a:ext cx="448" cy="760"/>
              <a:chOff x="3512" y="2296"/>
              <a:chExt cx="448" cy="760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512" y="2296"/>
                <a:ext cx="448" cy="7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l"/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charset="2"/>
                  <a:buChar char="l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charset="2"/>
                  <a:buChar char="l"/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3516" y="2416"/>
                <a:ext cx="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3516" y="2544"/>
                <a:ext cx="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3516" y="2672"/>
                <a:ext cx="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3516" y="2800"/>
                <a:ext cx="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3516" y="2928"/>
                <a:ext cx="4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Line 12"/>
            <p:cNvSpPr>
              <a:spLocks noChangeShapeType="1"/>
            </p:cNvSpPr>
            <p:nvPr/>
          </p:nvSpPr>
          <p:spPr bwMode="auto">
            <a:xfrm flipV="1">
              <a:off x="1048" y="2864"/>
              <a:ext cx="256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V="1">
              <a:off x="1072" y="3016"/>
              <a:ext cx="264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064" y="3200"/>
              <a:ext cx="256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1064" y="3336"/>
              <a:ext cx="240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064" y="3464"/>
              <a:ext cx="21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064" y="3584"/>
              <a:ext cx="1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527" y="2891"/>
              <a:ext cx="292" cy="813"/>
            </a:xfrm>
            <a:custGeom>
              <a:avLst/>
              <a:gdLst>
                <a:gd name="T0" fmla="*/ 9 w 292"/>
                <a:gd name="T1" fmla="*/ 93 h 813"/>
                <a:gd name="T2" fmla="*/ 33 w 292"/>
                <a:gd name="T3" fmla="*/ 77 h 813"/>
                <a:gd name="T4" fmla="*/ 49 w 292"/>
                <a:gd name="T5" fmla="*/ 53 h 813"/>
                <a:gd name="T6" fmla="*/ 97 w 292"/>
                <a:gd name="T7" fmla="*/ 21 h 813"/>
                <a:gd name="T8" fmla="*/ 145 w 292"/>
                <a:gd name="T9" fmla="*/ 5 h 813"/>
                <a:gd name="T10" fmla="*/ 241 w 292"/>
                <a:gd name="T11" fmla="*/ 45 h 813"/>
                <a:gd name="T12" fmla="*/ 265 w 292"/>
                <a:gd name="T13" fmla="*/ 93 h 813"/>
                <a:gd name="T14" fmla="*/ 281 w 292"/>
                <a:gd name="T15" fmla="*/ 141 h 813"/>
                <a:gd name="T16" fmla="*/ 257 w 292"/>
                <a:gd name="T17" fmla="*/ 621 h 813"/>
                <a:gd name="T18" fmla="*/ 169 w 292"/>
                <a:gd name="T19" fmla="*/ 813 h 813"/>
                <a:gd name="T20" fmla="*/ 41 w 292"/>
                <a:gd name="T21" fmla="*/ 741 h 813"/>
                <a:gd name="T22" fmla="*/ 25 w 292"/>
                <a:gd name="T23" fmla="*/ 685 h 813"/>
                <a:gd name="T24" fmla="*/ 9 w 292"/>
                <a:gd name="T25" fmla="*/ 637 h 813"/>
                <a:gd name="T26" fmla="*/ 1 w 292"/>
                <a:gd name="T27" fmla="*/ 509 h 8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813"/>
                <a:gd name="T44" fmla="*/ 292 w 292"/>
                <a:gd name="T45" fmla="*/ 813 h 8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813">
                  <a:moveTo>
                    <a:pt x="9" y="93"/>
                  </a:moveTo>
                  <a:cubicBezTo>
                    <a:pt x="17" y="88"/>
                    <a:pt x="26" y="84"/>
                    <a:pt x="33" y="77"/>
                  </a:cubicBezTo>
                  <a:cubicBezTo>
                    <a:pt x="40" y="70"/>
                    <a:pt x="42" y="59"/>
                    <a:pt x="49" y="53"/>
                  </a:cubicBezTo>
                  <a:cubicBezTo>
                    <a:pt x="63" y="40"/>
                    <a:pt x="81" y="32"/>
                    <a:pt x="97" y="21"/>
                  </a:cubicBezTo>
                  <a:cubicBezTo>
                    <a:pt x="111" y="12"/>
                    <a:pt x="145" y="5"/>
                    <a:pt x="145" y="5"/>
                  </a:cubicBezTo>
                  <a:cubicBezTo>
                    <a:pt x="210" y="18"/>
                    <a:pt x="219" y="0"/>
                    <a:pt x="241" y="45"/>
                  </a:cubicBezTo>
                  <a:cubicBezTo>
                    <a:pt x="249" y="61"/>
                    <a:pt x="258" y="77"/>
                    <a:pt x="265" y="93"/>
                  </a:cubicBezTo>
                  <a:cubicBezTo>
                    <a:pt x="272" y="108"/>
                    <a:pt x="281" y="141"/>
                    <a:pt x="281" y="141"/>
                  </a:cubicBezTo>
                  <a:cubicBezTo>
                    <a:pt x="279" y="238"/>
                    <a:pt x="292" y="480"/>
                    <a:pt x="257" y="621"/>
                  </a:cubicBezTo>
                  <a:cubicBezTo>
                    <a:pt x="241" y="685"/>
                    <a:pt x="244" y="788"/>
                    <a:pt x="169" y="813"/>
                  </a:cubicBezTo>
                  <a:cubicBezTo>
                    <a:pt x="85" y="802"/>
                    <a:pt x="88" y="811"/>
                    <a:pt x="41" y="741"/>
                  </a:cubicBezTo>
                  <a:cubicBezTo>
                    <a:pt x="36" y="734"/>
                    <a:pt x="26" y="690"/>
                    <a:pt x="25" y="685"/>
                  </a:cubicBezTo>
                  <a:cubicBezTo>
                    <a:pt x="20" y="669"/>
                    <a:pt x="9" y="637"/>
                    <a:pt x="9" y="637"/>
                  </a:cubicBezTo>
                  <a:cubicBezTo>
                    <a:pt x="0" y="536"/>
                    <a:pt x="1" y="578"/>
                    <a:pt x="1" y="50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140700" y="2819400"/>
            <a:ext cx="1943100" cy="1308100"/>
            <a:chOff x="2304" y="2728"/>
            <a:chExt cx="1224" cy="824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304" y="2888"/>
              <a:ext cx="448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308" y="3008"/>
              <a:ext cx="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680" y="2856"/>
              <a:ext cx="256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712" y="3064"/>
              <a:ext cx="1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936" y="2728"/>
              <a:ext cx="152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2936" y="2792"/>
              <a:ext cx="208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944" y="2864"/>
              <a:ext cx="33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872" y="3016"/>
              <a:ext cx="504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896" y="3128"/>
              <a:ext cx="424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888" y="3120"/>
              <a:ext cx="22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096" y="32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104" y="3264"/>
              <a:ext cx="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104" y="3256"/>
              <a:ext cx="208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320" y="3192"/>
              <a:ext cx="12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3304" y="3168"/>
              <a:ext cx="200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384" y="3032"/>
              <a:ext cx="144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3368" y="2896"/>
              <a:ext cx="136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91BBFF2-05DB-0C4C-9918-1E27C6C9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Refresh Order and Refresh Frequency</a:t>
            </a:r>
          </a:p>
        </p:txBody>
      </p:sp>
      <p:pic>
        <p:nvPicPr>
          <p:cNvPr id="30725" name="Picture 3" descr="sigmod-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83566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514601" y="5867400"/>
            <a:ext cx="6104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5050"/>
                </a:solidFill>
                <a:latin typeface="Times New Roman" charset="0"/>
              </a:rPr>
              <a:t>r = </a:t>
            </a:r>
            <a:r>
              <a:rPr lang="en-US" altLang="en-US" sz="2400" dirty="0">
                <a:solidFill>
                  <a:srgbClr val="FF5050"/>
                </a:solidFill>
                <a:latin typeface="Times New Roman" charset="0"/>
                <a:sym typeface="Symbol" charset="2"/>
              </a:rPr>
              <a:t> / f  = </a:t>
            </a:r>
            <a:r>
              <a:rPr lang="en-US" altLang="en-US" sz="2400" dirty="0">
                <a:solidFill>
                  <a:srgbClr val="FF5050"/>
                </a:solidFill>
                <a:latin typeface="Times New Roman" charset="0"/>
              </a:rPr>
              <a:t>change frequency / refresh frequency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E3C77-DCE1-2E49-95AA-F5EDDEC7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Refresh Order and Refresh Frequency</a:t>
            </a:r>
          </a:p>
        </p:txBody>
      </p:sp>
      <p:pic>
        <p:nvPicPr>
          <p:cNvPr id="31749" name="Picture 3" descr="sigmod-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1"/>
            <a:ext cx="83312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371726" y="5826125"/>
            <a:ext cx="6104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5050"/>
                </a:solidFill>
                <a:latin typeface="Times New Roman" charset="0"/>
              </a:rPr>
              <a:t>r = </a:t>
            </a:r>
            <a:r>
              <a:rPr lang="en-US" altLang="en-US" sz="2400" dirty="0">
                <a:solidFill>
                  <a:srgbClr val="FF5050"/>
                </a:solidFill>
                <a:latin typeface="Times New Roman" charset="0"/>
                <a:sym typeface="Symbol" charset="2"/>
              </a:rPr>
              <a:t> / f  = </a:t>
            </a:r>
            <a:r>
              <a:rPr lang="en-US" altLang="en-US" sz="2400" dirty="0">
                <a:solidFill>
                  <a:srgbClr val="FF5050"/>
                </a:solidFill>
                <a:latin typeface="Times New Roman" charset="0"/>
              </a:rPr>
              <a:t>change frequency / refresh frequency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3530601" y="15240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= Age / time to refresh all N elements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4306B-9F10-0248-9984-3C28DEE4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1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Ideas?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Q: How can we maintain pages “fresh”? What ideas can we explore to “refresh” pages well?</a:t>
            </a:r>
          </a:p>
          <a:p>
            <a:pPr eaLnBrk="1" hangingPunct="1"/>
            <a:r>
              <a:rPr lang="en-US" altLang="en-US" dirty="0"/>
              <a:t>Idea 1: Some pages change often, some pages do not.</a:t>
            </a:r>
          </a:p>
          <a:p>
            <a:pPr lvl="1" eaLnBrk="1" hangingPunct="1"/>
            <a:r>
              <a:rPr lang="en-US" altLang="en-US" dirty="0"/>
              <a:t>News archive vs daily news article</a:t>
            </a:r>
          </a:p>
          <a:p>
            <a:pPr lvl="1" eaLnBrk="1" hangingPunct="1"/>
            <a:r>
              <a:rPr lang="en-US" altLang="en-US" dirty="0"/>
              <a:t>Q: Can we do things differently depending on how often they change?</a:t>
            </a:r>
          </a:p>
          <a:p>
            <a:pPr eaLnBrk="1" hangingPunct="1"/>
            <a:r>
              <a:rPr lang="en-US" altLang="en-US" dirty="0"/>
              <a:t>Idea 2: A set of pages change together</a:t>
            </a:r>
          </a:p>
          <a:p>
            <a:pPr lvl="1" eaLnBrk="1" hangingPunct="1"/>
            <a:r>
              <a:rPr lang="en-US" altLang="en-US" dirty="0"/>
              <a:t>Java manual pages</a:t>
            </a:r>
          </a:p>
          <a:p>
            <a:pPr lvl="1" eaLnBrk="1" hangingPunct="1"/>
            <a:r>
              <a:rPr lang="en-US" altLang="en-US" dirty="0"/>
              <a:t>Q: Can we do something when we notice that some pages change together?</a:t>
            </a:r>
          </a:p>
          <a:p>
            <a:r>
              <a:rPr lang="en-US" altLang="en-US" dirty="0"/>
              <a:t>Q: How can we formalize these ideas as a computational problem?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BDA897-E9C9-D64A-BDE9-A0EE5929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Order and Refresh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Fixed order is optimal</a:t>
                </a:r>
              </a:p>
              <a:p>
                <a:r>
                  <a:rPr lang="en-US" dirty="0"/>
                  <a:t>Given change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 and refresh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/>
                  <a:t>, the time averaged freshness and age are: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den>
                    </m:f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den>
                    </m:f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𝜆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𝑓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𝜆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CF8D6-49C5-2640-8F05-64484FD6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8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Resource Allocation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ct val="10000"/>
              </a:spcAft>
            </a:pPr>
            <a:r>
              <a:rPr lang="en-US" altLang="en-US" dirty="0"/>
              <a:t>Two page collection</a:t>
            </a:r>
          </a:p>
          <a:p>
            <a:pPr>
              <a:spcAft>
                <a:spcPct val="10000"/>
              </a:spcAft>
            </a:pP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changes daily</a:t>
            </a:r>
          </a:p>
          <a:p>
            <a:pPr>
              <a:spcAft>
                <a:spcPct val="10000"/>
              </a:spcAft>
            </a:pP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changes once a week</a:t>
            </a:r>
          </a:p>
          <a:p>
            <a:pPr>
              <a:spcAft>
                <a:spcPct val="10000"/>
              </a:spcAft>
            </a:pPr>
            <a:r>
              <a:rPr lang="en-US" altLang="en-US" dirty="0"/>
              <a:t>Can visit pages once a week</a:t>
            </a:r>
          </a:p>
          <a:p>
            <a:pPr>
              <a:spcAft>
                <a:spcPct val="10000"/>
              </a:spcAft>
            </a:pPr>
            <a:r>
              <a:rPr lang="en-US" altLang="en-US" dirty="0"/>
              <a:t>How should we visit pages?</a:t>
            </a:r>
          </a:p>
          <a:p>
            <a:pPr marL="742950" lvl="1" indent="-285750">
              <a:spcAft>
                <a:spcPct val="10000"/>
              </a:spcAft>
            </a:pP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1 ...</a:t>
            </a:r>
          </a:p>
          <a:p>
            <a:pPr marL="742950" lvl="1" indent="-285750">
              <a:spcAft>
                <a:spcPct val="10000"/>
              </a:spcAft>
            </a:pP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2 ...</a:t>
            </a:r>
          </a:p>
          <a:p>
            <a:pPr marL="742950" lvl="1" indent="-285750">
              <a:spcAft>
                <a:spcPct val="10000"/>
              </a:spcAft>
            </a:pP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2... </a:t>
            </a:r>
            <a:r>
              <a:rPr lang="en-US" altLang="en-US" sz="2000" dirty="0"/>
              <a:t> [uniform]</a:t>
            </a:r>
          </a:p>
          <a:p>
            <a:pPr marL="742950" lvl="1" indent="-285750">
              <a:spcAft>
                <a:spcPct val="10000"/>
              </a:spcAft>
            </a:pP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1 ...  </a:t>
            </a:r>
            <a:r>
              <a:rPr lang="en-US" altLang="en-US" sz="2000" dirty="0"/>
              <a:t>[proportional]</a:t>
            </a:r>
            <a:endParaRPr lang="en-US" altLang="en-US" sz="2000" i="1" baseline="-25000" dirty="0"/>
          </a:p>
          <a:p>
            <a:pPr marL="742950" lvl="1" indent="-285750">
              <a:spcAft>
                <a:spcPct val="10000"/>
              </a:spcAft>
            </a:pPr>
            <a:r>
              <a:rPr lang="en-US" altLang="en-US" sz="2000" dirty="0"/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12756" y="2595283"/>
            <a:ext cx="441146" cy="461665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5050"/>
                </a:solidFill>
                <a:latin typeface="Times New Roman" charset="0"/>
              </a:rPr>
              <a:t>p</a:t>
            </a:r>
            <a:r>
              <a:rPr lang="en-US" altLang="en-US" sz="2400" i="1" baseline="-25000" dirty="0">
                <a:solidFill>
                  <a:srgbClr val="FF5050"/>
                </a:solidFill>
                <a:latin typeface="Times New Roman" charset="0"/>
              </a:rPr>
              <a:t>1</a:t>
            </a:r>
            <a:endParaRPr lang="en-US" altLang="en-US" sz="2400" i="1" baseline="-25000" dirty="0">
              <a:latin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25456" y="3560483"/>
            <a:ext cx="441146" cy="461665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5050"/>
                </a:solidFill>
                <a:latin typeface="Times New Roman" charset="0"/>
              </a:rPr>
              <a:t>p</a:t>
            </a:r>
            <a:r>
              <a:rPr lang="en-US" altLang="en-US" sz="2400" i="1" baseline="-25000" dirty="0">
                <a:solidFill>
                  <a:srgbClr val="FF5050"/>
                </a:solidFill>
                <a:latin typeface="Times New Roman" charset="0"/>
              </a:rPr>
              <a:t>2</a:t>
            </a:r>
            <a:endParaRPr lang="en-US" altLang="en-US" sz="2400" i="1" baseline="-25000" dirty="0">
              <a:latin typeface="Times New Roman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49456" y="2569883"/>
            <a:ext cx="441146" cy="46166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9900"/>
                </a:solidFill>
                <a:latin typeface="Times New Roman" charset="0"/>
              </a:rPr>
              <a:t>p</a:t>
            </a:r>
            <a:r>
              <a:rPr lang="en-US" altLang="en-US" sz="2400" i="1" baseline="-25000" dirty="0">
                <a:solidFill>
                  <a:srgbClr val="009900"/>
                </a:solidFill>
                <a:latin typeface="Times New Roman" charset="0"/>
              </a:rPr>
              <a:t>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49456" y="3509683"/>
            <a:ext cx="441146" cy="46166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9900"/>
                </a:solidFill>
                <a:latin typeface="Times New Roman" charset="0"/>
              </a:rPr>
              <a:t>p</a:t>
            </a:r>
            <a:r>
              <a:rPr lang="en-US" altLang="en-US" sz="2400" i="1" baseline="-25000" dirty="0">
                <a:solidFill>
                  <a:srgbClr val="009900"/>
                </a:solidFill>
                <a:latin typeface="Times New Roman" charset="0"/>
              </a:rPr>
              <a:t>2</a:t>
            </a: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958931" y="2325407"/>
            <a:ext cx="1303338" cy="2247900"/>
          </a:xfrm>
          <a:custGeom>
            <a:avLst/>
            <a:gdLst>
              <a:gd name="T0" fmla="*/ 241935093 w 821"/>
              <a:gd name="T1" fmla="*/ 241935000 h 1416"/>
              <a:gd name="T2" fmla="*/ 604837732 w 821"/>
              <a:gd name="T3" fmla="*/ 0 h 1416"/>
              <a:gd name="T4" fmla="*/ 947579114 w 821"/>
              <a:gd name="T5" fmla="*/ 20161250 h 1416"/>
              <a:gd name="T6" fmla="*/ 1169352949 w 821"/>
              <a:gd name="T7" fmla="*/ 100806250 h 1416"/>
              <a:gd name="T8" fmla="*/ 1592739361 w 821"/>
              <a:gd name="T9" fmla="*/ 161290000 h 1416"/>
              <a:gd name="T10" fmla="*/ 1794351938 w 821"/>
              <a:gd name="T11" fmla="*/ 504031250 h 1416"/>
              <a:gd name="T12" fmla="*/ 1935480743 w 821"/>
              <a:gd name="T13" fmla="*/ 846772500 h 1416"/>
              <a:gd name="T14" fmla="*/ 1995964516 w 821"/>
              <a:gd name="T15" fmla="*/ 1129030000 h 1416"/>
              <a:gd name="T16" fmla="*/ 1995964516 w 821"/>
              <a:gd name="T17" fmla="*/ 2147483647 h 1416"/>
              <a:gd name="T18" fmla="*/ 1854835712 w 821"/>
              <a:gd name="T19" fmla="*/ 2147483647 h 1416"/>
              <a:gd name="T20" fmla="*/ 1512094330 w 821"/>
              <a:gd name="T21" fmla="*/ 2147483647 h 1416"/>
              <a:gd name="T22" fmla="*/ 947579114 w 821"/>
              <a:gd name="T23" fmla="*/ 2147483647 h 1416"/>
              <a:gd name="T24" fmla="*/ 685482763 w 821"/>
              <a:gd name="T25" fmla="*/ 2147483647 h 1416"/>
              <a:gd name="T26" fmla="*/ 181451320 w 821"/>
              <a:gd name="T27" fmla="*/ 2147483647 h 1416"/>
              <a:gd name="T28" fmla="*/ 60483773 w 821"/>
              <a:gd name="T29" fmla="*/ 2147483647 h 1416"/>
              <a:gd name="T30" fmla="*/ 0 w 821"/>
              <a:gd name="T31" fmla="*/ 1895157500 h 1416"/>
              <a:gd name="T32" fmla="*/ 100806289 w 821"/>
              <a:gd name="T33" fmla="*/ 1209675000 h 1416"/>
              <a:gd name="T34" fmla="*/ 201612577 w 821"/>
              <a:gd name="T35" fmla="*/ 887095000 h 1416"/>
              <a:gd name="T36" fmla="*/ 221773835 w 821"/>
              <a:gd name="T37" fmla="*/ 806450000 h 1416"/>
              <a:gd name="T38" fmla="*/ 241935093 w 821"/>
              <a:gd name="T39" fmla="*/ 241935000 h 1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21"/>
              <a:gd name="T61" fmla="*/ 0 h 1416"/>
              <a:gd name="T62" fmla="*/ 821 w 821"/>
              <a:gd name="T63" fmla="*/ 1416 h 1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21" h="1416">
                <a:moveTo>
                  <a:pt x="96" y="96"/>
                </a:moveTo>
                <a:cubicBezTo>
                  <a:pt x="138" y="34"/>
                  <a:pt x="169" y="14"/>
                  <a:pt x="240" y="0"/>
                </a:cubicBezTo>
                <a:cubicBezTo>
                  <a:pt x="285" y="3"/>
                  <a:pt x="331" y="2"/>
                  <a:pt x="376" y="8"/>
                </a:cubicBezTo>
                <a:cubicBezTo>
                  <a:pt x="462" y="19"/>
                  <a:pt x="388" y="26"/>
                  <a:pt x="464" y="40"/>
                </a:cubicBezTo>
                <a:cubicBezTo>
                  <a:pt x="521" y="51"/>
                  <a:pt x="576" y="50"/>
                  <a:pt x="632" y="64"/>
                </a:cubicBezTo>
                <a:cubicBezTo>
                  <a:pt x="675" y="93"/>
                  <a:pt x="693" y="152"/>
                  <a:pt x="712" y="200"/>
                </a:cubicBezTo>
                <a:cubicBezTo>
                  <a:pt x="730" y="246"/>
                  <a:pt x="756" y="288"/>
                  <a:pt x="768" y="336"/>
                </a:cubicBezTo>
                <a:cubicBezTo>
                  <a:pt x="777" y="373"/>
                  <a:pt x="792" y="448"/>
                  <a:pt x="792" y="448"/>
                </a:cubicBezTo>
                <a:cubicBezTo>
                  <a:pt x="811" y="678"/>
                  <a:pt x="821" y="914"/>
                  <a:pt x="792" y="1144"/>
                </a:cubicBezTo>
                <a:cubicBezTo>
                  <a:pt x="789" y="1170"/>
                  <a:pt x="747" y="1235"/>
                  <a:pt x="736" y="1256"/>
                </a:cubicBezTo>
                <a:cubicBezTo>
                  <a:pt x="696" y="1331"/>
                  <a:pt x="676" y="1378"/>
                  <a:pt x="600" y="1416"/>
                </a:cubicBezTo>
                <a:cubicBezTo>
                  <a:pt x="525" y="1413"/>
                  <a:pt x="450" y="1415"/>
                  <a:pt x="376" y="1408"/>
                </a:cubicBezTo>
                <a:cubicBezTo>
                  <a:pt x="360" y="1407"/>
                  <a:pt x="282" y="1373"/>
                  <a:pt x="272" y="1368"/>
                </a:cubicBezTo>
                <a:cubicBezTo>
                  <a:pt x="135" y="1296"/>
                  <a:pt x="126" y="1248"/>
                  <a:pt x="72" y="1112"/>
                </a:cubicBezTo>
                <a:cubicBezTo>
                  <a:pt x="62" y="1054"/>
                  <a:pt x="47" y="1006"/>
                  <a:pt x="24" y="952"/>
                </a:cubicBezTo>
                <a:cubicBezTo>
                  <a:pt x="11" y="886"/>
                  <a:pt x="6" y="820"/>
                  <a:pt x="0" y="752"/>
                </a:cubicBezTo>
                <a:cubicBezTo>
                  <a:pt x="5" y="670"/>
                  <a:pt x="13" y="561"/>
                  <a:pt x="40" y="480"/>
                </a:cubicBezTo>
                <a:cubicBezTo>
                  <a:pt x="55" y="435"/>
                  <a:pt x="68" y="399"/>
                  <a:pt x="80" y="352"/>
                </a:cubicBezTo>
                <a:cubicBezTo>
                  <a:pt x="83" y="341"/>
                  <a:pt x="88" y="320"/>
                  <a:pt x="88" y="320"/>
                </a:cubicBezTo>
                <a:cubicBezTo>
                  <a:pt x="79" y="143"/>
                  <a:pt x="69" y="218"/>
                  <a:pt x="96" y="96"/>
                </a:cubicBezTo>
                <a:close/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87557" y="4104996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9900"/>
                </a:solidFill>
                <a:latin typeface="Times New Roman" charset="0"/>
              </a:rPr>
              <a:t>web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82557" y="4231996"/>
            <a:ext cx="1192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5050"/>
                </a:solidFill>
                <a:latin typeface="Times New Roman" charset="0"/>
              </a:rPr>
              <a:t>collection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BF49CC-117B-5544-A04A-087770F7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02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Proportional Often Not Good!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altLang="en-US" dirty="0"/>
              <a:t>Visit fast changing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>
                <a:sym typeface="Symbol" charset="2"/>
              </a:rPr>
              <a:t> get 1 day of freshness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dirty="0"/>
              <a:t>Visit slow changing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Symbol" charset="2"/>
              </a:rPr>
              <a:t> </a:t>
            </a:r>
            <a:r>
              <a:rPr lang="en-US" altLang="en-US">
                <a:sym typeface="Symbol" charset="2"/>
              </a:rPr>
              <a:t>get 1 </a:t>
            </a:r>
            <a:r>
              <a:rPr lang="en-US" altLang="en-US" dirty="0">
                <a:sym typeface="Symbol" charset="2"/>
              </a:rPr>
              <a:t>week of freshness</a:t>
            </a:r>
          </a:p>
          <a:p>
            <a:pPr eaLnBrk="1" hangingPunct="1">
              <a:spcAft>
                <a:spcPct val="10000"/>
              </a:spcAft>
            </a:pPr>
            <a:r>
              <a:rPr lang="en-US" altLang="en-US" dirty="0"/>
              <a:t>Visiting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a better deal!</a:t>
            </a:r>
          </a:p>
          <a:p>
            <a:pPr eaLnBrk="1" hangingPunct="1"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Aft>
                <a:spcPct val="10000"/>
              </a:spcAft>
            </a:pPr>
            <a:r>
              <a:rPr lang="en-US" altLang="en-US" dirty="0"/>
              <a:t>Q: What is the “best” resource-allocation policy?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41B52-BB7F-3740-BFC6-CB971880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 Allocation as Optimization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Given change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average refresh 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𝑓</m:t>
                    </m:r>
                    <m:r>
                      <a:rPr lang="en-US" sz="2800" b="0" i="1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800" dirty="0"/>
                  <a:t>find the optimal individual refresh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(with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/>
                  <a:t>)that maximize the time-averaged freshness (or age) of the collection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𝐹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mr-I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mr-I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Q: How can we solve the optimization problem?</a:t>
                </a:r>
              </a:p>
              <a:p>
                <a:r>
                  <a:rPr lang="en-US" dirty="0"/>
                  <a:t>A: The function has derivatives! Use gradient descent (with </a:t>
                </a:r>
                <a:r>
                  <a:rPr lang="en-US" dirty="0" err="1"/>
                  <a:t>lagrange</a:t>
                </a:r>
                <a:r>
                  <a:rPr lang="en-US" dirty="0"/>
                  <a:t> multiplier method to take into account the constraint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755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9A19-6925-4440-9AA8-7B0227A2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16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Selecting Optimal Refresh Frequency</a:t>
            </a:r>
          </a:p>
        </p:txBody>
      </p:sp>
      <p:pic>
        <p:nvPicPr>
          <p:cNvPr id="36869" name="Picture 3" descr="sigmod-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3989"/>
            <a:ext cx="83312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3679825" y="5260976"/>
            <a:ext cx="58096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Times New Roman" charset="0"/>
              </a:rPr>
              <a:t> Shape of curve is the same in all cases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Times New Roman" charset="0"/>
              </a:rPr>
              <a:t> Holds for any change frequency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003D8-2373-B547-988E-AB1F214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Optimal Refresh Frequency for Age</a:t>
            </a:r>
          </a:p>
        </p:txBody>
      </p:sp>
      <p:pic>
        <p:nvPicPr>
          <p:cNvPr id="37893" name="Picture 3" descr="sigmod-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495425"/>
            <a:ext cx="86614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810000" y="5410201"/>
            <a:ext cx="58096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Times New Roman" charset="0"/>
              </a:rPr>
              <a:t> Shape of curve is the same in all cases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Times New Roman" charset="0"/>
              </a:rPr>
              <a:t> Holds for any change frequency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00BC7C-C161-1448-AA84-516CB2D5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88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Proportional vs Uniform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can mathematically prove that uniform is </a:t>
            </a:r>
            <a:r>
              <a:rPr lang="en-US" altLang="en-US" i="1" dirty="0"/>
              <a:t>always</a:t>
            </a:r>
            <a:r>
              <a:rPr lang="en-US" altLang="en-US" dirty="0"/>
              <a:t> better than proportional</a:t>
            </a:r>
          </a:p>
          <a:p>
            <a:pPr lvl="1" eaLnBrk="1" hangingPunct="1"/>
            <a:r>
              <a:rPr lang="en-US" altLang="en-US" dirty="0"/>
              <a:t>Assuming every page changes</a:t>
            </a:r>
          </a:p>
          <a:p>
            <a:pPr lvl="1" eaLnBrk="1" hangingPunct="1"/>
            <a:r>
              <a:rPr lang="en-US" altLang="en-US" dirty="0"/>
              <a:t>Proportional allocates resources to pages that change too often</a:t>
            </a:r>
          </a:p>
          <a:p>
            <a:pPr eaLnBrk="1" hangingPunct="1"/>
            <a:r>
              <a:rPr lang="en-US" altLang="en-US" dirty="0"/>
              <a:t>Proof is based on the concavity of freshness/age curve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04547-FD45-2C40-9240-2FB82E8C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46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Policies</a:t>
            </a:r>
          </a:p>
        </p:txBody>
      </p:sp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2489200" y="1892300"/>
          <a:ext cx="68834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5" name="Worksheet" r:id="rId4" imgW="4305673" imgH="1314934" progId="Excel.Sheet.8">
                  <p:embed/>
                </p:oleObj>
              </mc:Choice>
              <mc:Fallback>
                <p:oleObj name="Worksheet" r:id="rId4" imgW="4305673" imgH="131493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892300"/>
                        <a:ext cx="68834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00C26-A4CE-9846-A094-F475ACB1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Idea 1: Leveraging Change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Q: What is the idea? How can we formalize the idea?</a:t>
                </a:r>
              </a:p>
              <a:p>
                <a:pPr eaLnBrk="1" hangingPunct="1"/>
                <a:r>
                  <a:rPr lang="en-US" altLang="en-US" dirty="0"/>
                  <a:t>A: Given different change frequencies of pages, come up with </a:t>
                </a:r>
                <a:r>
                  <a:rPr lang="en-US" altLang="en-US"/>
                  <a:t>a “refresh policy” that maximizes </a:t>
                </a:r>
                <a:r>
                  <a:rPr lang="en-US" altLang="en-US" dirty="0"/>
                  <a:t>the “freshness” of our pages</a:t>
                </a:r>
              </a:p>
              <a:p>
                <a:r>
                  <a:rPr lang="en-US" dirty="0"/>
                  <a:t>Page refresh policy as optimization problem</a:t>
                </a:r>
              </a:p>
              <a:p>
                <a:pPr lvl="1"/>
                <a:r>
                  <a:rPr lang="en-US" dirty="0"/>
                  <a:t>Given changes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of pages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find a “refresh policy” that maximizes the “freshness” of downloaded pages</a:t>
                </a:r>
              </a:p>
              <a:p>
                <a:r>
                  <a:rPr lang="en-US" dirty="0"/>
                  <a:t>Q: What is a “refresh” policy? What does “freshness” mean? What does the change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mean?</a:t>
                </a:r>
                <a:r>
                  <a:rPr lang="ko-KR" altLang="en-US" dirty="0"/>
                  <a:t> </a:t>
                </a:r>
                <a:endParaRPr 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122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4F30A-5B74-0641-855B-3BED8703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Metric: Formalizing “Freshness”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i="1" dirty="0"/>
                  <a:t>Freshness</a:t>
                </a:r>
                <a:r>
                  <a:rPr lang="en-US" altLang="en-US" dirty="0"/>
                  <a:t> of 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at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altLang="en-US" dirty="0"/>
                  <a:t> is:</a:t>
                </a:r>
                <a:br>
                  <a:rPr lang="en-US" altLang="en-US" dirty="0"/>
                </a:b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𝐹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f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is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u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p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to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ate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at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time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0     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otherwise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                              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br>
                  <a:rPr lang="en-US" altLang="en-US" dirty="0"/>
                </a:br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i="1" dirty="0"/>
                  <a:t>Freshness</a:t>
                </a:r>
                <a:r>
                  <a:rPr lang="en-US" altLang="en-US" dirty="0"/>
                  <a:t> of our collection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altLang="en-US" dirty="0"/>
                  <a:t> at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𝑡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/>
                  <a:t>is:</a:t>
                </a:r>
                <a:br>
                  <a:rPr lang="en-US" altLang="en-US" dirty="0"/>
                </a:b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𝐹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𝐶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𝐹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Q: Why binary metric? Any other way to define “freshness”?</a:t>
                </a:r>
                <a:br>
                  <a:rPr lang="en-US" alt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019037" y="1917065"/>
            <a:ext cx="2271714" cy="1700213"/>
            <a:chOff x="4014" y="1977"/>
            <a:chExt cx="1431" cy="1071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792" y="2208"/>
              <a:ext cx="312" cy="8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072" y="2200"/>
              <a:ext cx="312" cy="8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102" y="2258"/>
              <a:ext cx="2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Times New Roman" charset="0"/>
                </a:rPr>
                <a:t>p</a:t>
              </a:r>
              <a:r>
                <a:rPr lang="en-US" altLang="en-US" sz="2400" i="1" baseline="-25000" dirty="0">
                  <a:latin typeface="Times New Roman" charset="0"/>
                </a:rPr>
                <a:t>i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854" y="2242"/>
              <a:ext cx="2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Times New Roman" charset="0"/>
                </a:rPr>
                <a:t>p</a:t>
              </a:r>
              <a:r>
                <a:rPr lang="en-US" altLang="en-US" sz="2400" i="1" baseline="-25000" dirty="0">
                  <a:latin typeface="Times New Roman" charset="0"/>
                </a:rPr>
                <a:t>i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 rot="-5400000">
              <a:off x="4774" y="2570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...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 rot="-5400000">
              <a:off x="4038" y="2594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...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014" y="1977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web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694" y="1977"/>
              <a:ext cx="7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Times New Roman" charset="0"/>
                </a:rPr>
                <a:t>collection</a:t>
              </a:r>
              <a:endParaRPr lang="en-US" altLang="en-US" sz="2400" dirty="0">
                <a:latin typeface="Times New Roman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304" y="2391"/>
              <a:ext cx="592" cy="69"/>
            </a:xfrm>
            <a:custGeom>
              <a:avLst/>
              <a:gdLst>
                <a:gd name="T0" fmla="*/ 0 w 472"/>
                <a:gd name="T1" fmla="*/ 33 h 69"/>
                <a:gd name="T2" fmla="*/ 352 w 472"/>
                <a:gd name="T3" fmla="*/ 65 h 69"/>
                <a:gd name="T4" fmla="*/ 327 w 472"/>
                <a:gd name="T5" fmla="*/ 9 h 69"/>
                <a:gd name="T6" fmla="*/ 743 w 472"/>
                <a:gd name="T7" fmla="*/ 9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2"/>
                <a:gd name="T13" fmla="*/ 0 h 69"/>
                <a:gd name="T14" fmla="*/ 472 w 472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2" h="69">
                  <a:moveTo>
                    <a:pt x="0" y="33"/>
                  </a:moveTo>
                  <a:cubicBezTo>
                    <a:pt x="94" y="51"/>
                    <a:pt x="189" y="69"/>
                    <a:pt x="224" y="65"/>
                  </a:cubicBezTo>
                  <a:cubicBezTo>
                    <a:pt x="259" y="61"/>
                    <a:pt x="167" y="18"/>
                    <a:pt x="208" y="9"/>
                  </a:cubicBezTo>
                  <a:cubicBezTo>
                    <a:pt x="249" y="0"/>
                    <a:pt x="360" y="4"/>
                    <a:pt x="472" y="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69383D-E5EF-9040-886F-D434D67E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Metric: Formalizing “Freshness”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i="1" dirty="0"/>
                  <a:t>Age</a:t>
                </a:r>
                <a:r>
                  <a:rPr lang="en-US" altLang="en-US" dirty="0"/>
                  <a:t> of page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at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altLang="en-US" dirty="0"/>
                  <a:t> is:</a:t>
                </a:r>
                <a:br>
                  <a:rPr lang="en-US" altLang="en-US" dirty="0"/>
                </a:br>
                <a:br>
                  <a:rPr lang="en-US" altLang="en-US" dirty="0"/>
                </a:br>
                <a:r>
                  <a:rPr lang="en-US" alt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𝐴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is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u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p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to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ate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at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time</m:t>
                              </m:r>
                              <m:r>
                                <m:rPr>
                                  <m:brk m:alnAt="7"/>
                                </m:rPr>
                                <a:rPr lang="en-US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modification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time</m:t>
                              </m:r>
                              <m:r>
                                <a:rPr lang="en-US" altLang="en-US" b="0" i="0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en-US" altLang="en-US" b="0" i="1" smtClean="0">
                                  <a:latin typeface="Cambria Math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latin typeface="Cambria Math" charset="0"/>
                                </a:rPr>
                                <m:t>otherwise</m:t>
                              </m:r>
                            </m:e>
                          </m:mr>
                        </m:m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br>
                  <a:rPr lang="en-US" altLang="en-US" dirty="0"/>
                </a:br>
                <a:endParaRPr lang="en-US" altLang="en-US" dirty="0"/>
              </a:p>
              <a:p>
                <a:r>
                  <a:rPr lang="en-US" altLang="en-US" i="1" dirty="0"/>
                  <a:t>Age</a:t>
                </a:r>
                <a:r>
                  <a:rPr lang="en-US" altLang="en-US" dirty="0"/>
                  <a:t> of our collection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altLang="en-US" dirty="0"/>
                  <a:t> at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𝑡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/>
                  <a:t>is:</a:t>
                </a:r>
                <a:br>
                  <a:rPr lang="en-US" altLang="en-US" dirty="0"/>
                </a:b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𝐴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𝐶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alt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altLang="en-US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alt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Q: But both change over time! What time should we “optimize” for?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019037" y="1917065"/>
            <a:ext cx="2271714" cy="1700213"/>
            <a:chOff x="4014" y="1977"/>
            <a:chExt cx="1431" cy="1071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792" y="2208"/>
              <a:ext cx="312" cy="8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072" y="2200"/>
              <a:ext cx="312" cy="8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102" y="2258"/>
              <a:ext cx="2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Times New Roman" charset="0"/>
                </a:rPr>
                <a:t>p</a:t>
              </a:r>
              <a:r>
                <a:rPr lang="en-US" altLang="en-US" sz="2400" i="1" baseline="-25000" dirty="0">
                  <a:latin typeface="Times New Roman" charset="0"/>
                </a:rPr>
                <a:t>i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854" y="2242"/>
              <a:ext cx="2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Times New Roman" charset="0"/>
                </a:rPr>
                <a:t>p</a:t>
              </a:r>
              <a:r>
                <a:rPr lang="en-US" altLang="en-US" sz="2400" i="1" baseline="-25000" dirty="0">
                  <a:latin typeface="Times New Roman" charset="0"/>
                </a:rPr>
                <a:t>i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 rot="-5400000">
              <a:off x="4774" y="2570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...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 rot="-5400000">
              <a:off x="4038" y="2594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Times New Roman" charset="0"/>
                </a:rPr>
                <a:t>...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014" y="1977"/>
              <a:ext cx="3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web</a:t>
              </a: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694" y="1977"/>
              <a:ext cx="7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Times New Roman" charset="0"/>
                </a:rPr>
                <a:t>collection</a:t>
              </a:r>
              <a:endParaRPr lang="en-US" altLang="en-US" sz="2400" dirty="0">
                <a:latin typeface="Times New Roman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304" y="2391"/>
              <a:ext cx="592" cy="69"/>
            </a:xfrm>
            <a:custGeom>
              <a:avLst/>
              <a:gdLst>
                <a:gd name="T0" fmla="*/ 0 w 472"/>
                <a:gd name="T1" fmla="*/ 33 h 69"/>
                <a:gd name="T2" fmla="*/ 352 w 472"/>
                <a:gd name="T3" fmla="*/ 65 h 69"/>
                <a:gd name="T4" fmla="*/ 327 w 472"/>
                <a:gd name="T5" fmla="*/ 9 h 69"/>
                <a:gd name="T6" fmla="*/ 743 w 472"/>
                <a:gd name="T7" fmla="*/ 9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2"/>
                <a:gd name="T13" fmla="*/ 0 h 69"/>
                <a:gd name="T14" fmla="*/ 472 w 472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2" h="69">
                  <a:moveTo>
                    <a:pt x="0" y="33"/>
                  </a:moveTo>
                  <a:cubicBezTo>
                    <a:pt x="94" y="51"/>
                    <a:pt x="189" y="69"/>
                    <a:pt x="224" y="65"/>
                  </a:cubicBezTo>
                  <a:cubicBezTo>
                    <a:pt x="259" y="61"/>
                    <a:pt x="167" y="18"/>
                    <a:pt x="208" y="9"/>
                  </a:cubicBezTo>
                  <a:cubicBezTo>
                    <a:pt x="249" y="0"/>
                    <a:pt x="360" y="4"/>
                    <a:pt x="472" y="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9A77BE-37F2-EE49-9E41-FA3B75C5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Change Metrics Over Time</a:t>
            </a:r>
          </a:p>
        </p:txBody>
      </p:sp>
      <p:sp>
        <p:nvSpPr>
          <p:cNvPr id="15365" name="Line 3"/>
          <p:cNvSpPr>
            <a:spLocks noChangeShapeType="1"/>
          </p:cNvSpPr>
          <p:nvPr/>
        </p:nvSpPr>
        <p:spPr bwMode="auto">
          <a:xfrm>
            <a:off x="2463800" y="3111500"/>
            <a:ext cx="32512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2463800" y="4864100"/>
            <a:ext cx="330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>
            <a:off x="3073400" y="1987550"/>
            <a:ext cx="0" cy="3022600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6"/>
          <p:cNvSpPr>
            <a:spLocks noChangeShapeType="1"/>
          </p:cNvSpPr>
          <p:nvPr/>
        </p:nvSpPr>
        <p:spPr bwMode="auto">
          <a:xfrm>
            <a:off x="2565400" y="1987550"/>
            <a:ext cx="0" cy="302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3695700" y="1987550"/>
            <a:ext cx="0" cy="302260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>
            <a:off x="4013200" y="1987550"/>
            <a:ext cx="0" cy="3022600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9"/>
          <p:cNvSpPr>
            <a:spLocks noChangeShapeType="1"/>
          </p:cNvSpPr>
          <p:nvPr/>
        </p:nvSpPr>
        <p:spPr bwMode="auto">
          <a:xfrm>
            <a:off x="4572000" y="1987550"/>
            <a:ext cx="0" cy="302260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>
            <a:off x="5422900" y="1987550"/>
            <a:ext cx="0" cy="3022600"/>
          </a:xfrm>
          <a:prstGeom prst="line">
            <a:avLst/>
          </a:prstGeom>
          <a:noFill/>
          <a:ln w="12700">
            <a:solidFill>
              <a:srgbClr val="FF505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>
            <a:off x="2552700" y="2365375"/>
            <a:ext cx="520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2"/>
          <p:cNvSpPr>
            <a:spLocks noChangeShapeType="1"/>
          </p:cNvSpPr>
          <p:nvPr/>
        </p:nvSpPr>
        <p:spPr bwMode="auto">
          <a:xfrm>
            <a:off x="3695700" y="236537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3"/>
          <p:cNvSpPr>
            <a:spLocks noChangeShapeType="1"/>
          </p:cNvSpPr>
          <p:nvPr/>
        </p:nvSpPr>
        <p:spPr bwMode="auto">
          <a:xfrm>
            <a:off x="4572000" y="2365375"/>
            <a:ext cx="85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4"/>
          <p:cNvSpPr>
            <a:spLocks noChangeShapeType="1"/>
          </p:cNvSpPr>
          <p:nvPr/>
        </p:nvSpPr>
        <p:spPr bwMode="auto">
          <a:xfrm>
            <a:off x="3073400" y="2365376"/>
            <a:ext cx="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5"/>
          <p:cNvSpPr>
            <a:spLocks noChangeShapeType="1"/>
          </p:cNvSpPr>
          <p:nvPr/>
        </p:nvSpPr>
        <p:spPr bwMode="auto">
          <a:xfrm flipV="1">
            <a:off x="3695700" y="2365376"/>
            <a:ext cx="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6"/>
          <p:cNvSpPr>
            <a:spLocks noChangeShapeType="1"/>
          </p:cNvSpPr>
          <p:nvPr/>
        </p:nvSpPr>
        <p:spPr bwMode="auto">
          <a:xfrm flipV="1">
            <a:off x="4013200" y="2365376"/>
            <a:ext cx="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 flipV="1">
            <a:off x="4572000" y="2365376"/>
            <a:ext cx="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 flipV="1">
            <a:off x="5435600" y="2365376"/>
            <a:ext cx="0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19"/>
          <p:cNvSpPr>
            <a:spLocks noChangeShapeType="1"/>
          </p:cNvSpPr>
          <p:nvPr/>
        </p:nvSpPr>
        <p:spPr bwMode="auto">
          <a:xfrm flipV="1">
            <a:off x="3073400" y="4267200"/>
            <a:ext cx="62230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0"/>
          <p:cNvSpPr>
            <a:spLocks noChangeShapeType="1"/>
          </p:cNvSpPr>
          <p:nvPr/>
        </p:nvSpPr>
        <p:spPr bwMode="auto">
          <a:xfrm flipV="1">
            <a:off x="4013200" y="4406900"/>
            <a:ext cx="55880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 flipV="1">
            <a:off x="5435600" y="4533900"/>
            <a:ext cx="30480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>
            <a:off x="3695700" y="4267200"/>
            <a:ext cx="0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3"/>
          <p:cNvSpPr>
            <a:spLocks noChangeShapeType="1"/>
          </p:cNvSpPr>
          <p:nvPr/>
        </p:nvSpPr>
        <p:spPr bwMode="auto">
          <a:xfrm>
            <a:off x="4572000" y="4419600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Text Box 24"/>
          <p:cNvSpPr txBox="1">
            <a:spLocks noChangeArrowheads="1"/>
          </p:cNvSpPr>
          <p:nvPr/>
        </p:nvSpPr>
        <p:spPr bwMode="auto">
          <a:xfrm>
            <a:off x="1876426" y="1665288"/>
            <a:ext cx="673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charset="0"/>
              </a:rPr>
              <a:t>F(</a:t>
            </a:r>
            <a:r>
              <a:rPr lang="en-US" altLang="en-US" sz="2000" i="1" dirty="0">
                <a:latin typeface="Times New Roman" charset="0"/>
              </a:rPr>
              <a:t>p</a:t>
            </a:r>
            <a:r>
              <a:rPr lang="en-US" altLang="en-US" sz="2000" i="1" baseline="-25000" dirty="0">
                <a:latin typeface="Times New Roman" charset="0"/>
              </a:rPr>
              <a:t>i</a:t>
            </a:r>
            <a:r>
              <a:rPr lang="en-US" altLang="en-US" sz="2000" dirty="0">
                <a:latin typeface="Times New Roman" charset="0"/>
              </a:rPr>
              <a:t>)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15387" name="Text Box 25"/>
          <p:cNvSpPr txBox="1">
            <a:spLocks noChangeArrowheads="1"/>
          </p:cNvSpPr>
          <p:nvPr/>
        </p:nvSpPr>
        <p:spPr bwMode="auto">
          <a:xfrm>
            <a:off x="1800225" y="3684588"/>
            <a:ext cx="716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charset="0"/>
              </a:rPr>
              <a:t>A(</a:t>
            </a:r>
            <a:r>
              <a:rPr lang="en-US" altLang="en-US" sz="2000" i="1" dirty="0">
                <a:latin typeface="Times New Roman" charset="0"/>
              </a:rPr>
              <a:t>p</a:t>
            </a:r>
            <a:r>
              <a:rPr lang="en-US" altLang="en-US" sz="2000" i="1" baseline="-25000" dirty="0">
                <a:latin typeface="Times New Roman" charset="0"/>
              </a:rPr>
              <a:t>i</a:t>
            </a:r>
            <a:r>
              <a:rPr lang="en-US" altLang="en-US" sz="2000" dirty="0">
                <a:latin typeface="Times New Roman" charset="0"/>
              </a:rPr>
              <a:t>)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15388" name="Text Box 26"/>
          <p:cNvSpPr txBox="1">
            <a:spLocks noChangeArrowheads="1"/>
          </p:cNvSpPr>
          <p:nvPr/>
        </p:nvSpPr>
        <p:spPr bwMode="auto">
          <a:xfrm>
            <a:off x="2206625" y="4637089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0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5389" name="Text Box 27"/>
          <p:cNvSpPr txBox="1">
            <a:spLocks noChangeArrowheads="1"/>
          </p:cNvSpPr>
          <p:nvPr/>
        </p:nvSpPr>
        <p:spPr bwMode="auto">
          <a:xfrm>
            <a:off x="2219325" y="2897189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0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5390" name="Text Box 28"/>
          <p:cNvSpPr txBox="1">
            <a:spLocks noChangeArrowheads="1"/>
          </p:cNvSpPr>
          <p:nvPr/>
        </p:nvSpPr>
        <p:spPr bwMode="auto">
          <a:xfrm>
            <a:off x="2282825" y="2173289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1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5391" name="Text Box 29"/>
          <p:cNvSpPr txBox="1">
            <a:spLocks noChangeArrowheads="1"/>
          </p:cNvSpPr>
          <p:nvPr/>
        </p:nvSpPr>
        <p:spPr bwMode="auto">
          <a:xfrm>
            <a:off x="5191125" y="4814889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time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5392" name="Text Box 30"/>
          <p:cNvSpPr txBox="1">
            <a:spLocks noChangeArrowheads="1"/>
          </p:cNvSpPr>
          <p:nvPr/>
        </p:nvSpPr>
        <p:spPr bwMode="auto">
          <a:xfrm>
            <a:off x="5140325" y="3074989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time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03526" y="5386389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5050"/>
                </a:solidFill>
                <a:latin typeface="Times New Roman" charset="0"/>
              </a:rPr>
              <a:t>update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4073525" y="5360989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9900"/>
                </a:solidFill>
                <a:latin typeface="Times New Roman" charset="0"/>
              </a:rPr>
              <a:t>refresh</a:t>
            </a:r>
            <a:endParaRPr lang="en-US" altLang="en-US" sz="2400">
              <a:latin typeface="Times New Roman" charset="0"/>
            </a:endParaRPr>
          </a:p>
        </p:txBody>
      </p:sp>
      <p:sp>
        <p:nvSpPr>
          <p:cNvPr id="15395" name="Freeform 33"/>
          <p:cNvSpPr>
            <a:spLocks/>
          </p:cNvSpPr>
          <p:nvPr/>
        </p:nvSpPr>
        <p:spPr bwMode="auto">
          <a:xfrm>
            <a:off x="3048000" y="5016500"/>
            <a:ext cx="177800" cy="381000"/>
          </a:xfrm>
          <a:custGeom>
            <a:avLst/>
            <a:gdLst>
              <a:gd name="T0" fmla="*/ 359236818 w 88"/>
              <a:gd name="T1" fmla="*/ 756046875 h 192"/>
              <a:gd name="T2" fmla="*/ 65315234 w 88"/>
              <a:gd name="T3" fmla="*/ 189011719 h 192"/>
              <a:gd name="T4" fmla="*/ 0 w 88"/>
              <a:gd name="T5" fmla="*/ 0 h 192"/>
              <a:gd name="T6" fmla="*/ 0 60000 65536"/>
              <a:gd name="T7" fmla="*/ 0 60000 65536"/>
              <a:gd name="T8" fmla="*/ 0 60000 65536"/>
              <a:gd name="T9" fmla="*/ 0 w 88"/>
              <a:gd name="T10" fmla="*/ 0 h 192"/>
              <a:gd name="T11" fmla="*/ 88 w 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192">
                <a:moveTo>
                  <a:pt x="88" y="192"/>
                </a:moveTo>
                <a:cubicBezTo>
                  <a:pt x="70" y="138"/>
                  <a:pt x="48" y="95"/>
                  <a:pt x="16" y="48"/>
                </a:cubicBezTo>
                <a:cubicBezTo>
                  <a:pt x="7" y="34"/>
                  <a:pt x="0" y="0"/>
                  <a:pt x="0" y="0"/>
                </a:cubicBezTo>
              </a:path>
            </a:pathLst>
          </a:custGeom>
          <a:noFill/>
          <a:ln w="28575" cap="flat" cmpd="sng">
            <a:solidFill>
              <a:srgbClr val="FF505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Freeform 34"/>
          <p:cNvSpPr>
            <a:spLocks/>
          </p:cNvSpPr>
          <p:nvPr/>
        </p:nvSpPr>
        <p:spPr bwMode="auto">
          <a:xfrm>
            <a:off x="3327400" y="5016500"/>
            <a:ext cx="698500" cy="419100"/>
          </a:xfrm>
          <a:custGeom>
            <a:avLst/>
            <a:gdLst>
              <a:gd name="T0" fmla="*/ 0 w 440"/>
              <a:gd name="T1" fmla="*/ 665321250 h 264"/>
              <a:gd name="T2" fmla="*/ 544353750 w 440"/>
              <a:gd name="T3" fmla="*/ 564515000 h 264"/>
              <a:gd name="T4" fmla="*/ 806450000 w 440"/>
              <a:gd name="T5" fmla="*/ 483870000 h 264"/>
              <a:gd name="T6" fmla="*/ 907256250 w 440"/>
              <a:gd name="T7" fmla="*/ 383063750 h 264"/>
              <a:gd name="T8" fmla="*/ 1068546250 w 440"/>
              <a:gd name="T9" fmla="*/ 221773750 h 264"/>
              <a:gd name="T10" fmla="*/ 1108868750 w 440"/>
              <a:gd name="T11" fmla="*/ 0 h 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0"/>
              <a:gd name="T19" fmla="*/ 0 h 264"/>
              <a:gd name="T20" fmla="*/ 440 w 440"/>
              <a:gd name="T21" fmla="*/ 264 h 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0" h="264">
                <a:moveTo>
                  <a:pt x="0" y="264"/>
                </a:moveTo>
                <a:cubicBezTo>
                  <a:pt x="71" y="240"/>
                  <a:pt x="142" y="231"/>
                  <a:pt x="216" y="224"/>
                </a:cubicBezTo>
                <a:cubicBezTo>
                  <a:pt x="253" y="215"/>
                  <a:pt x="283" y="199"/>
                  <a:pt x="320" y="192"/>
                </a:cubicBezTo>
                <a:cubicBezTo>
                  <a:pt x="384" y="149"/>
                  <a:pt x="307" y="205"/>
                  <a:pt x="360" y="152"/>
                </a:cubicBezTo>
                <a:cubicBezTo>
                  <a:pt x="383" y="129"/>
                  <a:pt x="405" y="116"/>
                  <a:pt x="424" y="88"/>
                </a:cubicBezTo>
                <a:cubicBezTo>
                  <a:pt x="433" y="10"/>
                  <a:pt x="421" y="38"/>
                  <a:pt x="440" y="0"/>
                </a:cubicBezTo>
              </a:path>
            </a:pathLst>
          </a:custGeom>
          <a:noFill/>
          <a:ln w="28575" cap="flat" cmpd="sng">
            <a:solidFill>
              <a:srgbClr val="FF505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Freeform 35"/>
          <p:cNvSpPr>
            <a:spLocks/>
          </p:cNvSpPr>
          <p:nvPr/>
        </p:nvSpPr>
        <p:spPr bwMode="auto">
          <a:xfrm>
            <a:off x="3667126" y="5054600"/>
            <a:ext cx="727075" cy="355600"/>
          </a:xfrm>
          <a:custGeom>
            <a:avLst/>
            <a:gdLst>
              <a:gd name="T0" fmla="*/ 1154231563 w 458"/>
              <a:gd name="T1" fmla="*/ 564515000 h 224"/>
              <a:gd name="T2" fmla="*/ 468749063 w 458"/>
              <a:gd name="T3" fmla="*/ 423386250 h 224"/>
              <a:gd name="T4" fmla="*/ 166330313 w 458"/>
              <a:gd name="T5" fmla="*/ 342741250 h 224"/>
              <a:gd name="T6" fmla="*/ 45362813 w 458"/>
              <a:gd name="T7" fmla="*/ 302418750 h 224"/>
              <a:gd name="T8" fmla="*/ 25201563 w 458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8"/>
              <a:gd name="T16" fmla="*/ 0 h 224"/>
              <a:gd name="T17" fmla="*/ 458 w 45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8" h="224">
                <a:moveTo>
                  <a:pt x="458" y="224"/>
                </a:moveTo>
                <a:cubicBezTo>
                  <a:pt x="366" y="209"/>
                  <a:pt x="278" y="181"/>
                  <a:pt x="186" y="168"/>
                </a:cubicBezTo>
                <a:cubicBezTo>
                  <a:pt x="145" y="154"/>
                  <a:pt x="107" y="147"/>
                  <a:pt x="66" y="136"/>
                </a:cubicBezTo>
                <a:cubicBezTo>
                  <a:pt x="50" y="132"/>
                  <a:pt x="18" y="120"/>
                  <a:pt x="18" y="120"/>
                </a:cubicBezTo>
                <a:cubicBezTo>
                  <a:pt x="0" y="66"/>
                  <a:pt x="10" y="104"/>
                  <a:pt x="10" y="0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Freeform 36"/>
          <p:cNvSpPr>
            <a:spLocks/>
          </p:cNvSpPr>
          <p:nvPr/>
        </p:nvSpPr>
        <p:spPr bwMode="auto">
          <a:xfrm>
            <a:off x="4533901" y="5041900"/>
            <a:ext cx="125413" cy="406400"/>
          </a:xfrm>
          <a:custGeom>
            <a:avLst/>
            <a:gdLst>
              <a:gd name="T0" fmla="*/ 0 w 79"/>
              <a:gd name="T1" fmla="*/ 645160000 h 256"/>
              <a:gd name="T2" fmla="*/ 161290643 w 79"/>
              <a:gd name="T3" fmla="*/ 504031250 h 256"/>
              <a:gd name="T4" fmla="*/ 161290643 w 79"/>
              <a:gd name="T5" fmla="*/ 221773750 h 256"/>
              <a:gd name="T6" fmla="*/ 60483991 w 79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256"/>
              <a:gd name="T14" fmla="*/ 79 w 79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256">
                <a:moveTo>
                  <a:pt x="0" y="256"/>
                </a:moveTo>
                <a:cubicBezTo>
                  <a:pt x="32" y="245"/>
                  <a:pt x="40" y="224"/>
                  <a:pt x="64" y="200"/>
                </a:cubicBezTo>
                <a:cubicBezTo>
                  <a:pt x="79" y="154"/>
                  <a:pt x="79" y="165"/>
                  <a:pt x="64" y="88"/>
                </a:cubicBezTo>
                <a:cubicBezTo>
                  <a:pt x="58" y="60"/>
                  <a:pt x="24" y="27"/>
                  <a:pt x="24" y="0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476500" y="1616075"/>
            <a:ext cx="7600949" cy="4524376"/>
            <a:chOff x="2476500" y="1616075"/>
            <a:chExt cx="7600949" cy="4524376"/>
          </a:xfrm>
        </p:grpSpPr>
        <p:sp>
          <p:nvSpPr>
            <p:cNvPr id="15401" name="Line 61"/>
            <p:cNvSpPr>
              <a:spLocks noChangeShapeType="1"/>
            </p:cNvSpPr>
            <p:nvPr/>
          </p:nvSpPr>
          <p:spPr bwMode="auto">
            <a:xfrm>
              <a:off x="2476500" y="2743200"/>
              <a:ext cx="35433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Line 62"/>
            <p:cNvSpPr>
              <a:spLocks noChangeShapeType="1"/>
            </p:cNvSpPr>
            <p:nvPr/>
          </p:nvSpPr>
          <p:spPr bwMode="auto">
            <a:xfrm>
              <a:off x="2476500" y="4699001"/>
              <a:ext cx="354330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048375" y="1616075"/>
              <a:ext cx="4029074" cy="4524376"/>
              <a:chOff x="6048375" y="1616075"/>
              <a:chExt cx="4029074" cy="4524376"/>
            </a:xfrm>
          </p:grpSpPr>
          <p:grpSp>
            <p:nvGrpSpPr>
              <p:cNvPr id="15400" name="Group 38"/>
              <p:cNvGrpSpPr>
                <a:grpSpLocks/>
              </p:cNvGrpSpPr>
              <p:nvPr/>
            </p:nvGrpSpPr>
            <p:grpSpPr bwMode="auto">
              <a:xfrm>
                <a:off x="6096000" y="1616075"/>
                <a:ext cx="3933825" cy="4524376"/>
                <a:chOff x="2880" y="1018"/>
                <a:chExt cx="2478" cy="28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07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1295"/>
                      <a:ext cx="2478" cy="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charset="2"/>
                        <a:buChar char="l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buChar char="l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buChar char="l"/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alt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𝐹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mr-IN" alt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mr-IN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mr-IN" altLang="en-US" sz="2400" b="0" i="0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is-I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→∞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mr-IN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</m:den>
                                </m:f>
                                <m:nary>
                                  <m:naryPr>
                                    <m:ctrlPr>
                                      <a:rPr lang="is-I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en-US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;</m:t>
                                        </m:r>
                                        <m:r>
                                          <a:rPr lang="en-US" altLang="en-US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e>
                            </m:func>
                          </m:oMath>
                        </m:oMathPara>
                      </a14:m>
                      <a:endParaRPr lang="en-US" altLang="en-US" sz="2400" dirty="0">
                        <a:latin typeface="Times New Roman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407" name="Text 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880" y="1295"/>
                      <a:ext cx="2478" cy="600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40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902" y="1018"/>
                  <a:ext cx="129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l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l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charset="2"/>
                    <a:buChar char="l"/>
                    <a:defRPr sz="23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400" u="sng">
                      <a:latin typeface="+mn-lt"/>
                    </a:rPr>
                    <a:t>Time averages:</a:t>
                  </a:r>
                  <a:endParaRPr lang="en-US" altLang="en-US" sz="2400">
                    <a:latin typeface="+mn-lt"/>
                  </a:endParaRPr>
                </a:p>
              </p:txBody>
            </p:sp>
            <p:sp>
              <p:nvSpPr>
                <p:cNvPr id="1540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414" y="3577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charset="2"/>
                    <a:buChar char="l"/>
                    <a:defRPr sz="3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charset="2"/>
                    <a:buChar char="l"/>
                    <a:defRPr sz="2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charset="2"/>
                    <a:buChar char="l"/>
                    <a:defRPr sz="23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0000"/>
                    <a:buFont typeface="Wingdings" charset="2"/>
                    <a:buChar char="§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 dirty="0">
                    <a:latin typeface="Times New Roman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8375" y="2934891"/>
                    <a:ext cx="3933825" cy="952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charset="2"/>
                      <a:buChar char="l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l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" charset="2"/>
                      <a:buChar char="l"/>
                      <a:defRPr sz="23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mr-IN" alt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mr-IN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mr-IN" alt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is-I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mr-IN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is-I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alt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;</m:t>
                                      </m:r>
                                      <m:r>
                                        <a:rPr lang="en-US" alt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func>
                        </m:oMath>
                      </m:oMathPara>
                    </a14:m>
                    <a:endParaRPr lang="en-US" altLang="en-US" sz="2400" dirty="0">
                      <a:solidFill>
                        <a:srgbClr val="0070C0"/>
                      </a:solidFill>
                      <a:latin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 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48375" y="2934891"/>
                    <a:ext cx="3933825" cy="95250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53947" b="-22631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5999" y="5068489"/>
                    <a:ext cx="3933825" cy="952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charset="2"/>
                      <a:buChar char="l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l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" charset="2"/>
                      <a:buChar char="l"/>
                      <a:defRPr sz="23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mr-IN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mr-IN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mr-IN" altLang="en-US" sz="2400" b="0" i="0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is-I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mr-IN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is-I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alt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;</m:t>
                                      </m:r>
                                      <m:r>
                                        <a:rPr lang="en-US" alt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func>
                        </m:oMath>
                      </m:oMathPara>
                    </a14:m>
                    <a:endParaRPr lang="en-US" altLang="en-US" sz="2400" dirty="0">
                      <a:solidFill>
                        <a:srgbClr val="00B050"/>
                      </a:solidFill>
                      <a:latin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6" name="Text 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95999" y="5068489"/>
                    <a:ext cx="3933825" cy="9525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53947" b="-22631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3624" y="4182744"/>
                    <a:ext cx="3933825" cy="952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charset="2"/>
                      <a:buChar char="l"/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charset="2"/>
                      <a:buChar char="l"/>
                      <a:defRPr sz="2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" charset="2"/>
                      <a:buChar char="l"/>
                      <a:defRPr sz="23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75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0000"/>
                      <a:buFont typeface="Wingdings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mr-IN" alt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mr-IN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mr-IN" altLang="en-US" sz="2400" b="0" i="0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  <m:r>
                                    <a:rPr lang="is-I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mr-IN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is-I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;</m:t>
                                      </m:r>
                                      <m:r>
                                        <a:rPr lang="en-US" alt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func>
                        </m:oMath>
                      </m:oMathPara>
                    </a14:m>
                    <a:endParaRPr lang="en-US" altLang="en-US" sz="2400" dirty="0">
                      <a:solidFill>
                        <a:srgbClr val="00B050"/>
                      </a:solidFill>
                      <a:latin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8" name="Text 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143624" y="4182744"/>
                    <a:ext cx="3933825" cy="9525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1F396-8050-ED4A-A54A-A6BFA0FD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Refresh Policy as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/>
                  <a:t>Given changes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>of pages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, find a “refresh policy” that maximizes the freshness (or age) of the collection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800" dirty="0"/>
                  <a:t>:</a:t>
                </a:r>
                <a:br>
                  <a:rPr lang="en-US" sz="2800" dirty="0"/>
                </a:br>
                <a:r>
                  <a:rPr lang="en-US" sz="2800" dirty="0"/>
                  <a:t>			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i="1">
                            <a:latin typeface="Cambria Math" charset="0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altLang="en-US" sz="2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i="1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800" i="1">
                            <a:latin typeface="Cambria Math" charset="0"/>
                          </a:rPr>
                          <m:t>𝑖</m:t>
                        </m:r>
                        <m:r>
                          <a:rPr lang="en-US" altLang="en-US" sz="28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8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charset="0"/>
                              </a:rPr>
                              <m:t>𝐹</m:t>
                            </m:r>
                          </m:e>
                        </m:acc>
                        <m:r>
                          <a:rPr lang="en-US" altLang="en-US" sz="2800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800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Q: What does change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mean? </a:t>
                </a:r>
                <a:br>
                  <a:rPr lang="en-US" dirty="0"/>
                </a:br>
                <a:r>
                  <a:rPr lang="en-US" dirty="0"/>
                  <a:t>     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once</m:t>
                    </m:r>
                    <m:r>
                      <a:rPr lang="en-US" b="0" i="0" smtClean="0">
                        <a:latin typeface="Cambria Math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day</m:t>
                    </m:r>
                  </m:oMath>
                </a14:m>
                <a:r>
                  <a:rPr lang="en-US" dirty="0"/>
                  <a:t>, how does the page change?</a:t>
                </a:r>
                <a:br>
                  <a:rPr lang="en-US" dirty="0"/>
                </a:br>
                <a:r>
                  <a:rPr lang="en-US" dirty="0"/>
                  <a:t>     Exactly once a day? At what time? How much predictability?</a:t>
                </a:r>
                <a:br>
                  <a:rPr lang="en-US" dirty="0"/>
                </a:br>
                <a:r>
                  <a:rPr lang="en-US" dirty="0"/>
                  <a:t>     How can we “model” web page changes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9E1A0-20DD-C441-B990-60CDDEAD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Modeling Page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eaLnBrk="1" hangingPunct="1"/>
                <a:r>
                  <a:rPr lang="en-US" altLang="en-US" sz="2600" dirty="0"/>
                  <a:t>Poisson process with rate </a:t>
                </a:r>
                <a:r>
                  <a:rPr lang="en-US" altLang="en-US" sz="2600" dirty="0">
                    <a:sym typeface="Symbol" charset="2"/>
                  </a:rPr>
                  <a:t></a:t>
                </a:r>
                <a:r>
                  <a:rPr lang="en-US" altLang="en-US" sz="2600" dirty="0"/>
                  <a:t>. </a:t>
                </a:r>
              </a:p>
              <a:p>
                <a:pPr marL="742950" lvl="1" indent="-285750"/>
                <a:r>
                  <a:rPr lang="en-US" altLang="en-US" sz="2200" dirty="0"/>
                  <a:t>Memoryless, independent</a:t>
                </a:r>
              </a:p>
              <a:p>
                <a:pPr marL="742950" lvl="1" indent="-285750"/>
                <a:r>
                  <a:rPr lang="en-US" altLang="en-US" sz="2200" dirty="0"/>
                  <a:t>Q: But what do they exactly mean?</a:t>
                </a:r>
              </a:p>
              <a:p>
                <a:pPr marL="285750" indent="-285750"/>
                <a:r>
                  <a:rPr lang="en-US" altLang="en-US" sz="2600" dirty="0"/>
                  <a:t>Simulating Poisson process</a:t>
                </a:r>
              </a:p>
              <a:p>
                <a:pPr marL="742950" lvl="1" indent="-285750"/>
                <a:r>
                  <a:rPr lang="en-US" altLang="en-US" sz="2200" dirty="0"/>
                  <a:t>Split time into very small intervals</a:t>
                </a:r>
              </a:p>
              <a:p>
                <a:pPr marL="742950" lvl="1" indent="-285750"/>
                <a:r>
                  <a:rPr lang="en-US" altLang="en-US" sz="2200" dirty="0"/>
                  <a:t>Flip a coin at each interval with the same probability p: </a:t>
                </a:r>
                <a:r>
                  <a:rPr lang="en-US" altLang="en-US" sz="2200" dirty="0">
                    <a:sym typeface="Symbol" charset="2"/>
                  </a:rPr>
                  <a:t></a:t>
                </a:r>
                <a:r>
                  <a:rPr lang="en-US" altLang="en-US" sz="2200" dirty="0"/>
                  <a:t> ~ p</a:t>
                </a:r>
              </a:p>
              <a:p>
                <a:pPr marL="742950" lvl="1" indent="-285750"/>
                <a:endParaRPr lang="en-US" altLang="en-US" sz="2200" dirty="0"/>
              </a:p>
              <a:p>
                <a:pPr marL="742950" lvl="1" indent="-285750"/>
                <a:endParaRPr lang="en-US" altLang="en-US" sz="2200" dirty="0"/>
              </a:p>
              <a:p>
                <a:pPr marL="742950" lvl="1" indent="-285750"/>
                <a:endParaRPr lang="en-US" altLang="en-US" sz="2200" dirty="0"/>
              </a:p>
              <a:p>
                <a:pPr eaLnBrk="1" hangingPunct="1"/>
                <a:r>
                  <a:rPr lang="en-US" altLang="en-US" sz="2600" dirty="0"/>
                  <a:t>Under Poisson process with rate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altLang="en-US" sz="2600" dirty="0"/>
                  <a:t>, if </a:t>
                </a: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altLang="en-US" sz="2600" dirty="0"/>
                  <a:t> is time to the next event, the </a:t>
                </a:r>
                <a:r>
                  <a:rPr lang="en-US" altLang="en-US" sz="2600" dirty="0" err="1"/>
                  <a:t>p.d.f</a:t>
                </a:r>
                <a:r>
                  <a:rPr lang="en-US" altLang="en-US" sz="2600" dirty="0"/>
                  <a:t>. of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altLang="en-US" sz="2600" dirty="0"/>
                  <a:t> is:</a:t>
                </a:r>
                <a:br>
                  <a:rPr lang="en-US" altLang="en-US" sz="2600" dirty="0"/>
                </a:br>
                <a:r>
                  <a:rPr lang="en-US" altLang="en-US" sz="2600" dirty="0"/>
                  <a:t>      </a:t>
                </a: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latin typeface="Cambria Math" charset="0"/>
                        <a:sym typeface="Symbol" charset="2"/>
                      </a:rPr>
                      <m:t>𝑓</m:t>
                    </m:r>
                    <m:r>
                      <a:rPr lang="en-US" altLang="en-US" sz="2600" b="0" i="1" dirty="0" smtClean="0">
                        <a:latin typeface="Cambria Math" charset="0"/>
                        <a:sym typeface="Symbol" charset="2"/>
                      </a:rPr>
                      <m:t>(</m:t>
                    </m:r>
                    <m:r>
                      <a:rPr lang="en-US" altLang="en-US" sz="2600" b="0" i="1" dirty="0" smtClean="0">
                        <a:latin typeface="Cambria Math" charset="0"/>
                        <a:sym typeface="Symbol" charset="2"/>
                      </a:rPr>
                      <m:t>𝑡</m:t>
                    </m:r>
                    <m:r>
                      <a:rPr lang="en-US" altLang="en-US" sz="2600" b="0" i="1" dirty="0" smtClean="0">
                        <a:latin typeface="Cambria Math" charset="0"/>
                        <a:sym typeface="Symbol" charset="2"/>
                      </a:rPr>
                      <m:t>)=</m:t>
                    </m:r>
                    <m:sSup>
                      <m:sSupPr>
                        <m:ctrlPr>
                          <a:rPr lang="en-US" altLang="en-US" sz="2600" b="0" i="1" dirty="0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latin typeface="Cambria Math" charset="0"/>
                            <a:sym typeface="Symbol" charset="2"/>
                          </a:rPr>
                          <m:t>𝜆</m:t>
                        </m:r>
                        <m:r>
                          <a:rPr lang="en-US" altLang="en-US" sz="2600" i="1" dirty="0">
                            <a:latin typeface="Cambria Math" charset="0"/>
                            <a:sym typeface="Symbol" charset="2"/>
                          </a:rPr>
                          <m:t>𝑒</m:t>
                        </m:r>
                      </m:e>
                      <m:sup>
                        <m:r>
                          <a:rPr lang="en-US" altLang="en-US" sz="2600" b="0" i="1" dirty="0" smtClean="0">
                            <a:latin typeface="Cambria Math" charset="0"/>
                            <a:sym typeface="Symbol" charset="2"/>
                          </a:rPr>
                          <m:t>−</m:t>
                        </m:r>
                        <m:r>
                          <a:rPr lang="en-US" altLang="en-US" sz="2600" b="0" i="1" dirty="0" smtClean="0">
                            <a:latin typeface="Cambria Math" charset="0"/>
                            <a:sym typeface="Symbol" charset="2"/>
                          </a:rPr>
                          <m:t>𝜆</m:t>
                        </m:r>
                        <m:r>
                          <a:rPr lang="en-US" altLang="en-US" sz="2600" b="0" i="1" dirty="0" smtClean="0">
                            <a:latin typeface="Cambria Math" charset="0"/>
                            <a:sym typeface="Symbol" charset="2"/>
                          </a:rPr>
                          <m:t>𝑡</m:t>
                        </m:r>
                      </m:sup>
                    </m:sSup>
                    <m:r>
                      <a:rPr lang="en-US" altLang="en-US" sz="2600" i="1" baseline="30000" dirty="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600" i="1" dirty="0">
                        <a:latin typeface="Cambria Math" charset="0"/>
                      </a:rPr>
                      <m:t>(</m:t>
                    </m:r>
                    <m:r>
                      <a:rPr lang="en-US" altLang="en-US" sz="2600" i="1" dirty="0">
                        <a:latin typeface="Cambria Math" charset="0"/>
                        <a:sym typeface="Symbol" charset="2"/>
                      </a:rPr>
                      <m:t>𝑡</m:t>
                    </m:r>
                    <m:r>
                      <a:rPr lang="en-US" altLang="en-US" sz="2600" b="0" i="1" dirty="0" smtClean="0">
                        <a:latin typeface="Cambria Math" charset="0"/>
                        <a:sym typeface="Symbol" charset="2"/>
                      </a:rPr>
                      <m:t>&gt;</m:t>
                    </m:r>
                    <m:r>
                      <a:rPr lang="en-US" altLang="en-US" sz="2600" i="1" dirty="0">
                        <a:latin typeface="Cambria Math" charset="0"/>
                      </a:rPr>
                      <m:t>0</m:t>
                    </m:r>
                    <m:r>
                      <a:rPr lang="en-US" altLang="en-US" sz="2600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eaLnBrk="1" hangingPunct="1"/>
                <a:r>
                  <a:rPr lang="en-US" altLang="en-US" sz="2600" dirty="0">
                    <a:sym typeface="Symbol" charset="2"/>
                  </a:rPr>
                  <a:t>Q: Is this really a good model for Web page change?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81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057400" y="3849130"/>
            <a:ext cx="6629400" cy="609600"/>
            <a:chOff x="2057400" y="3849130"/>
            <a:chExt cx="6629400" cy="609600"/>
          </a:xfrm>
        </p:grpSpPr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2057400" y="4306330"/>
              <a:ext cx="6629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22098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24384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26670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28956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1242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33528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35814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38100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40386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42672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4958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7244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49530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51816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54102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56388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58674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60960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63246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65532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67818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70104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72390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74676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76962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79248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81534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83820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8610600" y="415393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40"/>
            <p:cNvSpPr txBox="1">
              <a:spLocks noChangeArrowheads="1"/>
            </p:cNvSpPr>
            <p:nvPr/>
          </p:nvSpPr>
          <p:spPr bwMode="auto">
            <a:xfrm>
              <a:off x="3429001" y="3849130"/>
              <a:ext cx="4238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sym typeface="Wingdings" charset="2"/>
                </a:rPr>
                <a:t></a:t>
              </a:r>
            </a:p>
          </p:txBody>
        </p:sp>
        <p:sp>
          <p:nvSpPr>
            <p:cNvPr id="23589" name="Text Box 41"/>
            <p:cNvSpPr txBox="1">
              <a:spLocks noChangeArrowheads="1"/>
            </p:cNvSpPr>
            <p:nvPr/>
          </p:nvSpPr>
          <p:spPr bwMode="auto">
            <a:xfrm>
              <a:off x="2286001" y="3849130"/>
              <a:ext cx="4238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sym typeface="Wingdings" charset="2"/>
                </a:rPr>
                <a:t></a:t>
              </a:r>
            </a:p>
          </p:txBody>
        </p:sp>
        <p:sp>
          <p:nvSpPr>
            <p:cNvPr id="23590" name="Text Box 42"/>
            <p:cNvSpPr txBox="1">
              <a:spLocks noChangeArrowheads="1"/>
            </p:cNvSpPr>
            <p:nvPr/>
          </p:nvSpPr>
          <p:spPr bwMode="auto">
            <a:xfrm>
              <a:off x="5257801" y="3849130"/>
              <a:ext cx="4238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sym typeface="Wingdings" charset="2"/>
                </a:rPr>
                <a:t></a:t>
              </a:r>
            </a:p>
          </p:txBody>
        </p:sp>
        <p:sp>
          <p:nvSpPr>
            <p:cNvPr id="23591" name="Text Box 43"/>
            <p:cNvSpPr txBox="1">
              <a:spLocks noChangeArrowheads="1"/>
            </p:cNvSpPr>
            <p:nvPr/>
          </p:nvSpPr>
          <p:spPr bwMode="auto">
            <a:xfrm>
              <a:off x="5943601" y="3849130"/>
              <a:ext cx="4238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sym typeface="Wingdings" charset="2"/>
                </a:rPr>
                <a:t></a:t>
              </a:r>
            </a:p>
          </p:txBody>
        </p:sp>
        <p:sp>
          <p:nvSpPr>
            <p:cNvPr id="23592" name="Text Box 44"/>
            <p:cNvSpPr txBox="1">
              <a:spLocks noChangeArrowheads="1"/>
            </p:cNvSpPr>
            <p:nvPr/>
          </p:nvSpPr>
          <p:spPr bwMode="auto">
            <a:xfrm>
              <a:off x="7086601" y="3849130"/>
              <a:ext cx="4238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sym typeface="Wingdings" charset="2"/>
                </a:rPr>
                <a:t>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7A4DA-1E36-EE4F-A00E-0355251D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Web Evolution Experiment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February 17 to June 24, 1999</a:t>
            </a:r>
          </a:p>
          <a:p>
            <a:pPr eaLnBrk="1" hangingPunct="1"/>
            <a:r>
              <a:rPr lang="en-US" altLang="en-US"/>
              <a:t>270 sites visited (with permission)</a:t>
            </a:r>
          </a:p>
          <a:p>
            <a:pPr marL="742950" lvl="1" indent="-285750"/>
            <a:r>
              <a:rPr lang="en-US" altLang="en-US"/>
              <a:t>identified 400 sites with highest “page rank”</a:t>
            </a:r>
          </a:p>
          <a:p>
            <a:pPr marL="742950" lvl="1" indent="-285750"/>
            <a:r>
              <a:rPr lang="en-US" altLang="en-US"/>
              <a:t>contacted administrators</a:t>
            </a:r>
          </a:p>
          <a:p>
            <a:pPr eaLnBrk="1" hangingPunct="1"/>
            <a:r>
              <a:rPr lang="en-US" altLang="en-US"/>
              <a:t>720,000 pages collected</a:t>
            </a:r>
          </a:p>
          <a:p>
            <a:pPr marL="742950" lvl="1" indent="-285750"/>
            <a:r>
              <a:rPr lang="en-US" altLang="en-US"/>
              <a:t>3,000 pages from each site daily</a:t>
            </a:r>
          </a:p>
          <a:p>
            <a:pPr marL="742950" lvl="1" indent="-285750"/>
            <a:r>
              <a:rPr lang="en-US" altLang="en-US"/>
              <a:t>start at root, visit breadth first (get new &amp; old pages)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BB7EC-3837-0344-AF04-2C553CAA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530-124F-9B4A-9C6F-AA42578774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1337</Words>
  <Application>Microsoft Macintosh PowerPoint</Application>
  <PresentationFormat>Widescreen</PresentationFormat>
  <Paragraphs>215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Office Theme</vt:lpstr>
      <vt:lpstr>Worksheet</vt:lpstr>
      <vt:lpstr>CS246: Refresh Policy</vt:lpstr>
      <vt:lpstr>Ideas?</vt:lpstr>
      <vt:lpstr>Idea 1: Leveraging Change Frequencies</vt:lpstr>
      <vt:lpstr>Change Metric: Formalizing “Freshness”</vt:lpstr>
      <vt:lpstr>Change Metric: Formalizing “Freshness”</vt:lpstr>
      <vt:lpstr>Change Metrics Over Time</vt:lpstr>
      <vt:lpstr>Page Refresh Policy as Optimization Problem</vt:lpstr>
      <vt:lpstr>Modeling Page Change</vt:lpstr>
      <vt:lpstr>Web Evolution Experiment</vt:lpstr>
      <vt:lpstr>Average Change Interval</vt:lpstr>
      <vt:lpstr>Average Change Interval   — By Domain</vt:lpstr>
      <vt:lpstr>Change Interval of Pages</vt:lpstr>
      <vt:lpstr>Poisson Model</vt:lpstr>
      <vt:lpstr>Question on Poisson Model</vt:lpstr>
      <vt:lpstr>Back to Page Refresh Policy as Optimization Problem</vt:lpstr>
      <vt:lpstr>Refresh Policies</vt:lpstr>
      <vt:lpstr>Refresh Order</vt:lpstr>
      <vt:lpstr>Refresh Order and Refresh Frequency</vt:lpstr>
      <vt:lpstr>Refresh Order and Refresh Frequency</vt:lpstr>
      <vt:lpstr>Refresh Order and Refresh Frequency</vt:lpstr>
      <vt:lpstr>Resource Allocation</vt:lpstr>
      <vt:lpstr>Proportional Often Not Good!</vt:lpstr>
      <vt:lpstr>Resource Allocation as Optimization Problem</vt:lpstr>
      <vt:lpstr>Selecting Optimal Refresh Frequency</vt:lpstr>
      <vt:lpstr>Optimal Refresh Frequency for Age</vt:lpstr>
      <vt:lpstr>Proportional vs Uniform</vt:lpstr>
      <vt:lpstr>Comparing Policies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Web Crawling</dc:title>
  <dc:creator>Junghoo Cho</dc:creator>
  <cp:lastModifiedBy>Junghoo Cho</cp:lastModifiedBy>
  <cp:revision>82</cp:revision>
  <dcterms:created xsi:type="dcterms:W3CDTF">2017-11-28T21:06:19Z</dcterms:created>
  <dcterms:modified xsi:type="dcterms:W3CDTF">2020-12-09T21:47:03Z</dcterms:modified>
</cp:coreProperties>
</file>